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8" r:id="rId4"/>
    <p:sldId id="279" r:id="rId5"/>
    <p:sldId id="256" r:id="rId6"/>
    <p:sldId id="258" r:id="rId7"/>
    <p:sldId id="259" r:id="rId8"/>
    <p:sldId id="273" r:id="rId9"/>
    <p:sldId id="27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7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6AD1-3A31-47EC-B6EF-970205F807CA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DD17-5199-408B-AD30-9F4F0D6C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7.jpeg"/><Relationship Id="rId10" Type="http://schemas.openxmlformats.org/officeDocument/2006/relationships/image" Target="../media/image17.jpeg"/><Relationship Id="rId4" Type="http://schemas.openxmlformats.org/officeDocument/2006/relationships/image" Target="../media/image6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образования, спорта и туризма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администрации Фрунзенского района г. Минска </a:t>
            </a:r>
            <a:b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ГУО «Средняя школа № 175 г. Минска»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городской фестиваль проектно-исследовательских работ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учащихся начальных классов «ПОЗНАНИЕ И ТВОРЧЕСТВО»-2018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Номинация: Гениальные идеи для моей школы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928794" y="3214686"/>
            <a:ext cx="7000924" cy="1928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"Цифровая басня</a:t>
            </a: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</a:t>
            </a:r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средство</a:t>
            </a:r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для</a:t>
            </a: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совершенствования</a:t>
            </a:r>
          </a:p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выразительности чтения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143512"/>
            <a:ext cx="378618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ФИО авторов: 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Волковыцкая Дарья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Кравчёнок Дарья  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Тэрро Дарья                                                                               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Класс 4-Д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ГУО  «Средняя школа № 175 г. Минска»                                                                                                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51300" algn="l"/>
              </a:tabLst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Фрунзенский район</a:t>
            </a:r>
            <a:endParaRPr kumimoji="0" lang="ru-RU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5214950"/>
            <a:ext cx="557213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513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ФИО руководителя- </a:t>
            </a:r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51300" algn="l"/>
              </a:tabLst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Молодцова Анжелика Михайловна</a:t>
            </a:r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51300" algn="l"/>
              </a:tabLst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Телефон:+375-29-168-94-19</a:t>
            </a:r>
            <a:endParaRPr lang="ru-RU" sz="15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51300" algn="l"/>
              </a:tabLst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электронный адрес: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51300" algn="l"/>
              </a:tabLst>
            </a:pPr>
            <a:r>
              <a:rPr lang="ru-RU" sz="1600" dirty="0" smtClean="0"/>
              <a:t>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anzhelika.molodczova.70@mail.ru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051300" algn="l"/>
              </a:tabLst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ru-RU" sz="1500" b="1" dirty="0"/>
          </a:p>
        </p:txBody>
      </p:sp>
      <p:pic>
        <p:nvPicPr>
          <p:cNvPr id="7" name="Рисунок 6" descr="80401211969a9d9caf2ea3862203955520af6689512_b.jpg"/>
          <p:cNvPicPr>
            <a:picLocks noChangeAspect="1"/>
          </p:cNvPicPr>
          <p:nvPr/>
        </p:nvPicPr>
        <p:blipFill>
          <a:blip r:embed="rId2"/>
          <a:srcRect l="5000" r="5000"/>
          <a:stretch>
            <a:fillRect/>
          </a:stretch>
        </p:blipFill>
        <p:spPr>
          <a:xfrm>
            <a:off x="357158" y="2357430"/>
            <a:ext cx="2286016" cy="2091267"/>
          </a:xfrm>
          <a:prstGeom prst="rect">
            <a:avLst/>
          </a:prstGeom>
        </p:spPr>
      </p:pic>
      <p:pic>
        <p:nvPicPr>
          <p:cNvPr id="8" name="Рисунок 7" descr="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12177"/>
            <a:ext cx="2428892" cy="263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lvl="0"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Знали ли вы о существовании цифровой поэзии?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500174"/>
          <a:ext cx="9144000" cy="31103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71045"/>
                <a:gridCol w="3600955"/>
                <a:gridCol w="2286000"/>
                <a:gridCol w="2286000"/>
              </a:tblGrid>
              <a:tr h="1464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Ответы детей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ответов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(место)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не помню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не знал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48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знал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intonatsiy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4857760"/>
            <a:ext cx="3209916" cy="1805578"/>
          </a:xfrm>
          <a:prstGeom prst="rect">
            <a:avLst/>
          </a:prstGeom>
        </p:spPr>
      </p:pic>
      <p:pic>
        <p:nvPicPr>
          <p:cNvPr id="6" name="Рисунок 5" descr="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214949"/>
            <a:ext cx="2143140" cy="15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Интересна ли вам эта тема?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5"/>
          <a:ext cx="8115328" cy="285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85776"/>
                <a:gridCol w="2500330"/>
                <a:gridCol w="2900390"/>
                <a:gridCol w="2028832"/>
              </a:tblGrid>
              <a:tr h="1143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Ответы детей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ответов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Рейтинг (место)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IMG_20180109_120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143380"/>
            <a:ext cx="3929058" cy="2357435"/>
          </a:xfrm>
          <a:prstGeom prst="rect">
            <a:avLst/>
          </a:prstGeom>
        </p:spPr>
      </p:pic>
      <p:pic>
        <p:nvPicPr>
          <p:cNvPr id="6" name="Рисунок 5" descr="IMG_20180115_162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143380"/>
            <a:ext cx="4000496" cy="2400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Смогли бы вы, забыв слова какого-либо стихотворения, заменить их числами и с той же выразительностью дочитать произведение до конца?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8115328" cy="44448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4338"/>
                <a:gridCol w="2571768"/>
                <a:gridCol w="2900390"/>
                <a:gridCol w="2028832"/>
              </a:tblGrid>
              <a:tr h="7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Ответы детей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ответов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Рейтинг (место)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я никогда не забываю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смог(ла)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0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не смог(</a:t>
                      </a:r>
                      <a:r>
                        <a:rPr lang="ru-RU" sz="3600" dirty="0" err="1">
                          <a:latin typeface="Times New Roman" pitchFamily="18" charset="0"/>
                          <a:cs typeface="Times New Roman" pitchFamily="18" charset="0"/>
                        </a:rPr>
                        <a:t>ла</a:t>
                      </a: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14512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Знаете ли вы стихи, где наравне со словами, имеющими конкретный смысл, употребляются числа?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1" y="1357299"/>
          <a:ext cx="8401080" cy="29289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42942"/>
                <a:gridCol w="3000396"/>
                <a:gridCol w="2700342"/>
                <a:gridCol w="2057400"/>
              </a:tblGrid>
              <a:tr h="1143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Ответы детей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ответов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Рейтинг (место)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не помню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59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5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знаю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slide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357694"/>
            <a:ext cx="2978276" cy="2230799"/>
          </a:xfrm>
          <a:prstGeom prst="rect">
            <a:avLst/>
          </a:prstGeom>
        </p:spPr>
      </p:pic>
      <p:pic>
        <p:nvPicPr>
          <p:cNvPr id="6" name="Рисунок 5" descr="8bs4rMTEBVMhSTFH4vMGOgy4HiUu0Iw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4429131"/>
            <a:ext cx="3214710" cy="2136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Сможете ли вы определить настроение цифровой басни?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58228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1494"/>
                <a:gridCol w="3136158"/>
                <a:gridCol w="2636019"/>
                <a:gridCol w="2164557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Ответы детей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ответов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Рейтинг (место)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а это реально?!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смогу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0009-002-Tri-tsvet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389001"/>
            <a:ext cx="1845514" cy="2468999"/>
          </a:xfrm>
          <a:prstGeom prst="rect">
            <a:avLst/>
          </a:prstGeom>
        </p:spPr>
      </p:pic>
      <p:pic>
        <p:nvPicPr>
          <p:cNvPr id="6" name="Рисунок 5" descr="110811130_dobrodushno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4429131"/>
            <a:ext cx="1643074" cy="2428869"/>
          </a:xfrm>
          <a:prstGeom prst="rect">
            <a:avLst/>
          </a:prstGeom>
        </p:spPr>
      </p:pic>
      <p:pic>
        <p:nvPicPr>
          <p:cNvPr id="7" name="Рисунок 6" descr="eiM78z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429132"/>
            <a:ext cx="1836832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Смогли бы вы определить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критерии выразительности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чтения цифровой басни</a:t>
            </a:r>
            <a:r>
              <a:rPr lang="ru-RU" dirty="0" smtClean="0"/>
              <a:t>?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3222"/>
                <a:gridCol w="3468712"/>
                <a:gridCol w="2786066"/>
                <a:gridCol w="2286000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Ответы детей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ответов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(место)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а какие должны быть?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сам (а), нет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смогу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Выберите критерии для определения настроения цифровой басни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14419"/>
          <a:ext cx="9144000" cy="56435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2598"/>
                <a:gridCol w="3889402"/>
                <a:gridCol w="2286000"/>
                <a:gridCol w="2286000"/>
              </a:tblGrid>
              <a:tr h="75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Ответы детей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ответов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Рейтинг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(место)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высота голоса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сила голоса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6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длительность пауз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75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выражение лица (эмоции, мимика)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</a:tr>
              <a:tr h="376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жесты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6699"/>
                    </a:solidFill>
                  </a:tcPr>
                </a:tc>
              </a:tr>
              <a:tr h="376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поза чтеца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ударение  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акценты на определённые слова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интонация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7524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чёткость и правильность произношения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Басня Ивана Андреевича Крылова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Стрекоза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8023981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690737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15106"/>
            <a:ext cx="4714876" cy="2942894"/>
          </a:xfrm>
          <a:prstGeom prst="rect">
            <a:avLst/>
          </a:prstGeom>
        </p:spPr>
      </p:pic>
      <p:pic>
        <p:nvPicPr>
          <p:cNvPr id="5" name="Рисунок 4" descr="hello_html_m2f79808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6248" cy="3214686"/>
          </a:xfrm>
          <a:prstGeom prst="rect">
            <a:avLst/>
          </a:prstGeom>
        </p:spPr>
      </p:pic>
      <p:pic>
        <p:nvPicPr>
          <p:cNvPr id="6" name="Рисунок 5" descr="hello_html_m20592569.jpg"/>
          <p:cNvPicPr>
            <a:picLocks noChangeAspect="1"/>
          </p:cNvPicPr>
          <p:nvPr/>
        </p:nvPicPr>
        <p:blipFill>
          <a:blip r:embed="rId4"/>
          <a:srcRect b="9999"/>
          <a:stretch>
            <a:fillRect/>
          </a:stretch>
        </p:blipFill>
        <p:spPr>
          <a:xfrm>
            <a:off x="4540250" y="785794"/>
            <a:ext cx="4603750" cy="2071702"/>
          </a:xfrm>
          <a:prstGeom prst="rect">
            <a:avLst/>
          </a:prstGeom>
        </p:spPr>
      </p:pic>
      <p:pic>
        <p:nvPicPr>
          <p:cNvPr id="7" name="Рисунок 6" descr="0004-004-SHifrov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3804049"/>
            <a:ext cx="4071934" cy="305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6143644"/>
            <a:ext cx="7472386" cy="714355"/>
          </a:xfrm>
        </p:spPr>
        <p:txBody>
          <a:bodyPr>
            <a:normAutofit fontScale="70000" lnSpcReduction="2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 и до новых встреч!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6286544" cy="4714908"/>
          </a:xfrm>
          <a:prstGeom prst="rect">
            <a:avLst/>
          </a:prstGeom>
        </p:spPr>
      </p:pic>
      <p:pic>
        <p:nvPicPr>
          <p:cNvPr id="7" name="Рисунок 6" descr="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214421"/>
            <a:ext cx="7429552" cy="4786347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«Цифровая басня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средство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совершенствования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выразительности чтения»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04689550_0_a6f0c_3197a5ca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71546"/>
            <a:ext cx="1214414" cy="1650020"/>
          </a:xfrm>
          <a:prstGeom prst="rect">
            <a:avLst/>
          </a:prstGeom>
        </p:spPr>
      </p:pic>
      <p:pic>
        <p:nvPicPr>
          <p:cNvPr id="8" name="Рисунок 7" descr="0_8beab_46e14fe6_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29198"/>
            <a:ext cx="1357322" cy="168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583_CAP_LUhZ2522016.gif"/>
          <p:cNvPicPr>
            <a:picLocks noChangeAspect="1"/>
          </p:cNvPicPr>
          <p:nvPr/>
        </p:nvPicPr>
        <p:blipFill>
          <a:blip r:embed="rId3"/>
          <a:srcRect t="42546"/>
          <a:stretch>
            <a:fillRect/>
          </a:stretch>
        </p:blipFill>
        <p:spPr>
          <a:xfrm>
            <a:off x="0" y="4786322"/>
            <a:ext cx="9144000" cy="2026535"/>
          </a:xfrm>
          <a:prstGeom prst="rect">
            <a:avLst/>
          </a:prstGeom>
        </p:spPr>
      </p:pic>
      <p:pic>
        <p:nvPicPr>
          <p:cNvPr id="7" name="Содержимое 3" descr="sm_full.jpg"/>
          <p:cNvPicPr>
            <a:picLocks noGrp="1" noChangeAspect="1"/>
          </p:cNvPicPr>
          <p:nvPr>
            <p:ph idx="1"/>
          </p:nvPr>
        </p:nvPicPr>
        <p:blipFill>
          <a:blip r:embed="rId4"/>
          <a:srcRect t="31167" r="83194" b="1833"/>
          <a:stretch>
            <a:fillRect/>
          </a:stretch>
        </p:blipFill>
        <p:spPr>
          <a:xfrm>
            <a:off x="2214545" y="0"/>
            <a:ext cx="4666429" cy="3571876"/>
          </a:xfrm>
          <a:prstGeom prst="ellipse">
            <a:avLst/>
          </a:prstGeom>
        </p:spPr>
      </p:pic>
      <p:pic>
        <p:nvPicPr>
          <p:cNvPr id="8" name="Рисунок 7" descr="1314339345.jpg"/>
          <p:cNvPicPr>
            <a:picLocks noChangeAspect="1"/>
          </p:cNvPicPr>
          <p:nvPr/>
        </p:nvPicPr>
        <p:blipFill>
          <a:blip r:embed="rId5"/>
          <a:srcRect l="8461" t="10769" r="8461" b="13077"/>
          <a:stretch>
            <a:fillRect/>
          </a:stretch>
        </p:blipFill>
        <p:spPr>
          <a:xfrm>
            <a:off x="0" y="3143248"/>
            <a:ext cx="9144000" cy="1785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984" y="4429132"/>
            <a:ext cx="635798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0 2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1 7 5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1 3 0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epositphotos_6194874-stock-illustration-stork-fly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758442">
            <a:off x="7095902" y="1494659"/>
            <a:ext cx="1918436" cy="1031417"/>
          </a:xfrm>
          <a:prstGeom prst="rect">
            <a:avLst/>
          </a:prstGeom>
        </p:spPr>
      </p:pic>
      <p:pic>
        <p:nvPicPr>
          <p:cNvPr id="11" name="Рисунок 10" descr="depositphotos_11576578-stock-illustration-stork-baby-delivery-set.jpg"/>
          <p:cNvPicPr>
            <a:picLocks noChangeAspect="1"/>
          </p:cNvPicPr>
          <p:nvPr/>
        </p:nvPicPr>
        <p:blipFill>
          <a:blip r:embed="rId7"/>
          <a:srcRect l="-12123" r="-6061" b="12794"/>
          <a:stretch>
            <a:fillRect/>
          </a:stretch>
        </p:blipFill>
        <p:spPr>
          <a:xfrm>
            <a:off x="-285784" y="80372"/>
            <a:ext cx="2500330" cy="1787069"/>
          </a:xfrm>
          <a:prstGeom prst="rect">
            <a:avLst/>
          </a:prstGeom>
        </p:spPr>
      </p:pic>
      <p:pic>
        <p:nvPicPr>
          <p:cNvPr id="12" name="Рисунок 11" descr="depositphotos_22449551-stock-illustration-wheat-ears-collection.jpg"/>
          <p:cNvPicPr>
            <a:picLocks noChangeAspect="1"/>
          </p:cNvPicPr>
          <p:nvPr/>
        </p:nvPicPr>
        <p:blipFill>
          <a:blip r:embed="rId8"/>
          <a:srcRect t="61458"/>
          <a:stretch>
            <a:fillRect/>
          </a:stretch>
        </p:blipFill>
        <p:spPr>
          <a:xfrm>
            <a:off x="0" y="3071810"/>
            <a:ext cx="9143999" cy="791563"/>
          </a:xfrm>
          <a:prstGeom prst="rect">
            <a:avLst/>
          </a:prstGeom>
        </p:spPr>
      </p:pic>
      <p:pic>
        <p:nvPicPr>
          <p:cNvPr id="13" name="Рисунок 12" descr="i (18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43158">
            <a:off x="6761878" y="118174"/>
            <a:ext cx="1095375" cy="1095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214554"/>
            <a:ext cx="14287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Тэрро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Дарья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583_CAP_LUhZ2522016.gif"/>
          <p:cNvPicPr>
            <a:picLocks noChangeAspect="1"/>
          </p:cNvPicPr>
          <p:nvPr/>
        </p:nvPicPr>
        <p:blipFill>
          <a:blip r:embed="rId3"/>
          <a:srcRect t="42546"/>
          <a:stretch>
            <a:fillRect/>
          </a:stretch>
        </p:blipFill>
        <p:spPr>
          <a:xfrm>
            <a:off x="0" y="4786322"/>
            <a:ext cx="9144000" cy="2026535"/>
          </a:xfrm>
          <a:prstGeom prst="rect">
            <a:avLst/>
          </a:prstGeom>
        </p:spPr>
      </p:pic>
      <p:pic>
        <p:nvPicPr>
          <p:cNvPr id="7" name="Содержимое 3" descr="sm_full.jpg"/>
          <p:cNvPicPr>
            <a:picLocks noGrp="1" noChangeAspect="1"/>
          </p:cNvPicPr>
          <p:nvPr>
            <p:ph idx="1"/>
          </p:nvPr>
        </p:nvPicPr>
        <p:blipFill>
          <a:blip r:embed="rId4"/>
          <a:srcRect t="31167" r="83194" b="1833"/>
          <a:stretch>
            <a:fillRect/>
          </a:stretch>
        </p:blipFill>
        <p:spPr>
          <a:xfrm>
            <a:off x="2214545" y="0"/>
            <a:ext cx="4666429" cy="3571876"/>
          </a:xfrm>
          <a:prstGeom prst="ellipse">
            <a:avLst/>
          </a:prstGeom>
        </p:spPr>
      </p:pic>
      <p:pic>
        <p:nvPicPr>
          <p:cNvPr id="8" name="Рисунок 7" descr="1314339345.jpg"/>
          <p:cNvPicPr>
            <a:picLocks noChangeAspect="1"/>
          </p:cNvPicPr>
          <p:nvPr/>
        </p:nvPicPr>
        <p:blipFill>
          <a:blip r:embed="rId5"/>
          <a:srcRect l="8461" t="10769" r="8461" b="13077"/>
          <a:stretch>
            <a:fillRect/>
          </a:stretch>
        </p:blipFill>
        <p:spPr>
          <a:xfrm>
            <a:off x="0" y="3143248"/>
            <a:ext cx="9144000" cy="1785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984" y="4429132"/>
            <a:ext cx="635798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0 2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1 7 5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0 3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1 0 9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ym-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43248"/>
            <a:ext cx="3173229" cy="428628"/>
          </a:xfrm>
          <a:prstGeom prst="rect">
            <a:avLst/>
          </a:prstGeom>
        </p:spPr>
      </p:pic>
      <p:pic>
        <p:nvPicPr>
          <p:cNvPr id="11" name="Рисунок 10" descr="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3143248"/>
            <a:ext cx="428628" cy="428628"/>
          </a:xfrm>
          <a:prstGeom prst="rect">
            <a:avLst/>
          </a:prstGeom>
        </p:spPr>
      </p:pic>
      <p:pic>
        <p:nvPicPr>
          <p:cNvPr id="12" name="Рисунок 11" descr="82179_html_m373b982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3143248"/>
            <a:ext cx="428628" cy="428628"/>
          </a:xfrm>
          <a:prstGeom prst="rect">
            <a:avLst/>
          </a:prstGeom>
        </p:spPr>
      </p:pic>
      <p:pic>
        <p:nvPicPr>
          <p:cNvPr id="13" name="Рисунок 12" descr="1bel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00496" y="3143248"/>
            <a:ext cx="385762" cy="379332"/>
          </a:xfrm>
          <a:prstGeom prst="rect">
            <a:avLst/>
          </a:prstGeom>
        </p:spPr>
      </p:pic>
      <p:pic>
        <p:nvPicPr>
          <p:cNvPr id="14" name="Рисунок 13" descr="i (25).jpg"/>
          <p:cNvPicPr>
            <a:picLocks noChangeAspect="1"/>
          </p:cNvPicPr>
          <p:nvPr/>
        </p:nvPicPr>
        <p:blipFill>
          <a:blip r:embed="rId10"/>
          <a:srcRect t="23170" b="21951"/>
          <a:stretch>
            <a:fillRect/>
          </a:stretch>
        </p:blipFill>
        <p:spPr>
          <a:xfrm>
            <a:off x="4429124" y="3143248"/>
            <a:ext cx="781055" cy="428628"/>
          </a:xfrm>
          <a:prstGeom prst="rect">
            <a:avLst/>
          </a:prstGeom>
        </p:spPr>
      </p:pic>
      <p:pic>
        <p:nvPicPr>
          <p:cNvPr id="15" name="Рисунок 14" descr="1net8qQu9hU.jpg"/>
          <p:cNvPicPr>
            <a:picLocks noChangeAspect="1"/>
          </p:cNvPicPr>
          <p:nvPr/>
        </p:nvPicPr>
        <p:blipFill>
          <a:blip r:embed="rId11"/>
          <a:srcRect t="4166" r="57150" b="82292"/>
          <a:stretch>
            <a:fillRect/>
          </a:stretch>
        </p:blipFill>
        <p:spPr>
          <a:xfrm>
            <a:off x="5143504" y="3143248"/>
            <a:ext cx="1069187" cy="463830"/>
          </a:xfrm>
          <a:prstGeom prst="rect">
            <a:avLst/>
          </a:prstGeom>
        </p:spPr>
      </p:pic>
      <p:pic>
        <p:nvPicPr>
          <p:cNvPr id="16" name="Рисунок 15" descr="TNLPEp4QjPY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215074" y="3143248"/>
            <a:ext cx="428628" cy="428628"/>
          </a:xfrm>
          <a:prstGeom prst="rect">
            <a:avLst/>
          </a:prstGeom>
        </p:spPr>
      </p:pic>
      <p:pic>
        <p:nvPicPr>
          <p:cNvPr id="17" name="Рисунок 16" descr="sym-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703" y="3143247"/>
            <a:ext cx="2500298" cy="42862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2285984" cy="121442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Волковыцкая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Дарья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583_CAP_LUhZ2522016.gif"/>
          <p:cNvPicPr>
            <a:picLocks noChangeAspect="1"/>
          </p:cNvPicPr>
          <p:nvPr/>
        </p:nvPicPr>
        <p:blipFill>
          <a:blip r:embed="rId3"/>
          <a:srcRect t="42546"/>
          <a:stretch>
            <a:fillRect/>
          </a:stretch>
        </p:blipFill>
        <p:spPr>
          <a:xfrm>
            <a:off x="0" y="4786322"/>
            <a:ext cx="9144000" cy="2026535"/>
          </a:xfrm>
          <a:prstGeom prst="rect">
            <a:avLst/>
          </a:prstGeom>
        </p:spPr>
      </p:pic>
      <p:pic>
        <p:nvPicPr>
          <p:cNvPr id="7" name="Содержимое 3" descr="sm_full.jpg"/>
          <p:cNvPicPr>
            <a:picLocks noGrp="1" noChangeAspect="1"/>
          </p:cNvPicPr>
          <p:nvPr>
            <p:ph idx="1"/>
          </p:nvPr>
        </p:nvPicPr>
        <p:blipFill>
          <a:blip r:embed="rId4"/>
          <a:srcRect t="31167" r="83194" b="1833"/>
          <a:stretch>
            <a:fillRect/>
          </a:stretch>
        </p:blipFill>
        <p:spPr>
          <a:xfrm>
            <a:off x="2214545" y="0"/>
            <a:ext cx="4666429" cy="3571876"/>
          </a:xfrm>
          <a:prstGeom prst="ellipse">
            <a:avLst/>
          </a:prstGeom>
        </p:spPr>
      </p:pic>
      <p:pic>
        <p:nvPicPr>
          <p:cNvPr id="8" name="Рисунок 7" descr="1314339345.jpg"/>
          <p:cNvPicPr>
            <a:picLocks noChangeAspect="1"/>
          </p:cNvPicPr>
          <p:nvPr/>
        </p:nvPicPr>
        <p:blipFill>
          <a:blip r:embed="rId5"/>
          <a:srcRect l="8461" t="10769" r="8461" b="13077"/>
          <a:stretch>
            <a:fillRect/>
          </a:stretch>
        </p:blipFill>
        <p:spPr>
          <a:xfrm>
            <a:off x="0" y="3143248"/>
            <a:ext cx="9144000" cy="17859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5984" y="4429132"/>
            <a:ext cx="635798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0 2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1 7 5  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1 2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4 2 6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1631025-stock-illustration-blue-cornflowers-and-chamomiles.jpg"/>
          <p:cNvPicPr>
            <a:picLocks noChangeAspect="1"/>
          </p:cNvPicPr>
          <p:nvPr/>
        </p:nvPicPr>
        <p:blipFill>
          <a:blip r:embed="rId6"/>
          <a:srcRect t="33555"/>
          <a:stretch>
            <a:fillRect/>
          </a:stretch>
        </p:blipFill>
        <p:spPr>
          <a:xfrm>
            <a:off x="0" y="3143247"/>
            <a:ext cx="4643438" cy="714381"/>
          </a:xfrm>
          <a:prstGeom prst="rect">
            <a:avLst/>
          </a:prstGeom>
        </p:spPr>
      </p:pic>
      <p:pic>
        <p:nvPicPr>
          <p:cNvPr id="10" name="Рисунок 9" descr="depositphotos_1631025-stock-illustration-blue-cornflowers-and-chamomiles.jpg"/>
          <p:cNvPicPr>
            <a:picLocks noChangeAspect="1"/>
          </p:cNvPicPr>
          <p:nvPr/>
        </p:nvPicPr>
        <p:blipFill>
          <a:blip r:embed="rId6"/>
          <a:srcRect t="33555"/>
          <a:stretch>
            <a:fillRect/>
          </a:stretch>
        </p:blipFill>
        <p:spPr>
          <a:xfrm>
            <a:off x="4500562" y="3143248"/>
            <a:ext cx="4643438" cy="7143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200023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Кравчёнок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Дарья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Stock_000017652297Medium-878x58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929198"/>
            <a:ext cx="317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МАТЕМАТИЧЕСКИЕ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СИМВОЛЫ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542926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СТИХОТВОРНЫЕ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БАСНИ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572140"/>
            <a:ext cx="276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ВЫРАЗИТЕЛЬНОСТЬ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4071942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РИТМ,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РИФМА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19839804" flipH="1">
            <a:off x="416054" y="702151"/>
            <a:ext cx="4377941" cy="192882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ЦИФРОВАЯ БАСНЯ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8229600" cy="28575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проекта: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Содержимое 3" descr="cropped-0_106193_5637e488_orig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3429000"/>
            <a:ext cx="7000924" cy="2286016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>
            <a:off x="785786" y="5643578"/>
            <a:ext cx="8072494" cy="78581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85786" y="5786454"/>
            <a:ext cx="835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2  12  46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48  3  06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33  1  102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8  30  32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28662" y="2357430"/>
            <a:ext cx="67151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басни в стихотворной форме, математические символы.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28596" y="285728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Гипотеза: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предположим, что с помощью цифровой басни можно совершенствовать выразительность чтения.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2428892"/>
          </a:xfrm>
        </p:spPr>
        <p:txBody>
          <a:bodyPr>
            <a:norm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доказать, что с помощью цифровой басни можно совершенствовать выразительность чтения.</a:t>
            </a:r>
          </a:p>
          <a:p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5008" y="2500306"/>
            <a:ext cx="27860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8, 8, 50,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9, 9, 60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18, 19,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40, 40, 50.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7, 14, 1,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25, 31,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48, 48,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251.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ide_28.jpg"/>
          <p:cNvPicPr>
            <a:picLocks noChangeAspect="1"/>
          </p:cNvPicPr>
          <p:nvPr/>
        </p:nvPicPr>
        <p:blipFill>
          <a:blip r:embed="rId2"/>
          <a:srcRect l="3125" t="8333" r="3906" b="5208"/>
          <a:stretch>
            <a:fillRect/>
          </a:stretch>
        </p:blipFill>
        <p:spPr>
          <a:xfrm>
            <a:off x="285720" y="2571744"/>
            <a:ext cx="5429288" cy="3786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321471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стихотворные басни из учебного пособия по русской литературе для учащихся 3 классов.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Выбрать басни для оцифровывания.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что знают учащиеся нашего класса о цифровой поэзии.</a:t>
            </a:r>
          </a:p>
          <a:p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lide_10.jpg"/>
          <p:cNvPicPr>
            <a:picLocks noChangeAspect="1"/>
          </p:cNvPicPr>
          <p:nvPr/>
        </p:nvPicPr>
        <p:blipFill>
          <a:blip r:embed="rId2"/>
          <a:srcRect l="3125" t="8333" r="3125" b="4166"/>
          <a:stretch>
            <a:fillRect/>
          </a:stretch>
        </p:blipFill>
        <p:spPr>
          <a:xfrm>
            <a:off x="3000364" y="3457551"/>
            <a:ext cx="4857784" cy="3400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92922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мировой опыт в создании цифровой поэзии.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Познакомиться с  родами стопа для написания стихов.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Отобрать критерии для выразительного чтения цифровой басни.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авторские цифровые басни И.А. Крылова.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Оформить презентацию проекта.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Выяснить, где может пригодиться полученный опыт в учёбе и жизни.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конкурс выразительного чтения цифровой басни.</a:t>
            </a:r>
          </a:p>
          <a:p>
            <a:endParaRPr lang="ru-RU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71024_1229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029075"/>
            <a:ext cx="4714876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612</Words>
  <Application>Microsoft Office PowerPoint</Application>
  <PresentationFormat>Экран (4:3)</PresentationFormat>
  <Paragraphs>233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Управление образования, спорта и туризма  администрации Фрунзенского района г. Минска  ГУО «Средняя школа № 175 г. Минска» </vt:lpstr>
      <vt:lpstr>Слайд 2</vt:lpstr>
      <vt:lpstr>Слайд 3</vt:lpstr>
      <vt:lpstr>Слайд 4</vt:lpstr>
      <vt:lpstr>Слайд 5</vt:lpstr>
      <vt:lpstr>Предмет проекта: </vt:lpstr>
      <vt:lpstr>Слайд 7</vt:lpstr>
      <vt:lpstr>Слайд 8</vt:lpstr>
      <vt:lpstr>Слайд 9</vt:lpstr>
      <vt:lpstr>Слайд 10</vt:lpstr>
      <vt:lpstr>Интересна ли вам эта тема? </vt:lpstr>
      <vt:lpstr>Смогли бы вы, забыв слова какого-либо стихотворения, заменить их числами и с той же выразительностью дочитать произведение до конца? </vt:lpstr>
      <vt:lpstr>Знаете ли вы стихи, где наравне со словами, имеющими конкретный смысл, употребляются числа? </vt:lpstr>
      <vt:lpstr>Сможете ли вы определить настроение цифровой басни? </vt:lpstr>
      <vt:lpstr>Смогли бы вы определить  критерии выразительности  для чтения цифровой басни? </vt:lpstr>
      <vt:lpstr>Выберите критерии для определения настроения цифровой басни </vt:lpstr>
      <vt:lpstr>Басня Ивана Андреевича Крылова  «Стрекоза    и   Муравей» 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Anzelika</dc:creator>
  <cp:lastModifiedBy>Molodtsowa</cp:lastModifiedBy>
  <cp:revision>21</cp:revision>
  <dcterms:created xsi:type="dcterms:W3CDTF">2018-03-06T06:35:55Z</dcterms:created>
  <dcterms:modified xsi:type="dcterms:W3CDTF">2018-09-11T10:37:06Z</dcterms:modified>
</cp:coreProperties>
</file>